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0691812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01720" y="2348280"/>
            <a:ext cx="9087840" cy="162000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0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01720" y="2348280"/>
            <a:ext cx="9087840" cy="162000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0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01720" y="2348280"/>
            <a:ext cx="9087840" cy="162000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0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59776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59776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01720" y="2348280"/>
            <a:ext cx="9087840" cy="162000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0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01720" y="2348280"/>
            <a:ext cx="9087840" cy="162000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0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01720" y="2348280"/>
            <a:ext cx="9087840" cy="162000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0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01720" y="2348280"/>
            <a:ext cx="9087840" cy="162000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0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01720" y="2348280"/>
            <a:ext cx="9087840" cy="7510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01720" y="2348280"/>
            <a:ext cx="9087840" cy="162000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0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01720" y="2348280"/>
            <a:ext cx="9087840" cy="162000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0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01720" y="2348280"/>
            <a:ext cx="9087840" cy="162000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0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01720" y="2348280"/>
            <a:ext cx="9087840" cy="162000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s-E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Haga clic para modificar el estilo de título del patrón</a:t>
            </a:r>
            <a:endParaRPr b="0" lang="es-ES" sz="20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534600" y="7006680"/>
            <a:ext cx="2494440" cy="4021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s-E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4/04/17</a:t>
            </a:r>
            <a:endParaRPr b="0" lang="es-E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652920" y="7006680"/>
            <a:ext cx="3385440" cy="402120"/>
          </a:xfrm>
          <a:prstGeom prst="rect">
            <a:avLst/>
          </a:prstGeom>
        </p:spPr>
        <p:txBody>
          <a:bodyPr anchor="ctr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7662600" y="7006680"/>
            <a:ext cx="2494440" cy="40212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246E54E3-EF4A-43C5-8861-3C6B0DDB601B}" type="slidenum">
              <a:rPr b="0" lang="es-E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&lt;número&gt;</a:t>
            </a:fld>
            <a:endParaRPr b="0" lang="es-E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Pulse para editar el formato de esquema del texto</a:t>
            </a:r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Segundo nivel del esquema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Tercer nivel del esquema</a:t>
            </a:r>
            <a:endParaRPr b="0" lang="es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Cuarto nivel del esquema</a:t>
            </a:r>
            <a:endParaRPr b="0" lang="es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774000" y="351000"/>
            <a:ext cx="1907280" cy="4652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CustomShape 2"/>
          <p:cNvSpPr/>
          <p:nvPr/>
        </p:nvSpPr>
        <p:spPr>
          <a:xfrm>
            <a:off x="2681640" y="351000"/>
            <a:ext cx="1800000" cy="4652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3"/>
          <p:cNvSpPr/>
          <p:nvPr/>
        </p:nvSpPr>
        <p:spPr>
          <a:xfrm>
            <a:off x="4481640" y="351000"/>
            <a:ext cx="1944000" cy="4652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4"/>
          <p:cNvSpPr/>
          <p:nvPr/>
        </p:nvSpPr>
        <p:spPr>
          <a:xfrm>
            <a:off x="6426000" y="351000"/>
            <a:ext cx="1656000" cy="4652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5"/>
          <p:cNvSpPr/>
          <p:nvPr/>
        </p:nvSpPr>
        <p:spPr>
          <a:xfrm>
            <a:off x="8082360" y="351000"/>
            <a:ext cx="1835280" cy="4652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6"/>
          <p:cNvSpPr/>
          <p:nvPr/>
        </p:nvSpPr>
        <p:spPr>
          <a:xfrm rot="5400000">
            <a:off x="1957680" y="3820320"/>
            <a:ext cx="2204640" cy="4571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7"/>
          <p:cNvSpPr/>
          <p:nvPr/>
        </p:nvSpPr>
        <p:spPr>
          <a:xfrm rot="5400000">
            <a:off x="6529680" y="3820320"/>
            <a:ext cx="2204640" cy="4571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8"/>
          <p:cNvSpPr/>
          <p:nvPr/>
        </p:nvSpPr>
        <p:spPr>
          <a:xfrm>
            <a:off x="774000" y="351000"/>
            <a:ext cx="1907280" cy="1945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7-COLABORADORES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Las redes del proveedor y los socios que hacen que mi proyecto funcione.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¿A quién necesitamos  para que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 proyecto funcione?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Alianzas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estrategia entre no competidores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Coopetition: 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estrategias de asociación entre competidores.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Empresas conjuntas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para crear nuevos proyectos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Relación con clientes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Relación con proveedores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Line 9"/>
          <p:cNvSpPr/>
          <p:nvPr/>
        </p:nvSpPr>
        <p:spPr>
          <a:xfrm>
            <a:off x="3124080" y="5040360"/>
            <a:ext cx="360" cy="1835640"/>
          </a:xfrm>
          <a:prstGeom prst="line">
            <a:avLst/>
          </a:prstGeom>
          <a:ln>
            <a:solidFill>
              <a:srgbClr val="4a7ebb"/>
            </a:solidFill>
            <a:custDash>
              <a:ds d="500000" sp="400000"/>
              <a:ds d="100000" sp="4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Line 10"/>
          <p:cNvSpPr/>
          <p:nvPr/>
        </p:nvSpPr>
        <p:spPr>
          <a:xfrm>
            <a:off x="7578000" y="5075640"/>
            <a:ext cx="360" cy="1836000"/>
          </a:xfrm>
          <a:prstGeom prst="line">
            <a:avLst/>
          </a:prstGeom>
          <a:ln>
            <a:solidFill>
              <a:srgbClr val="4a7ebb"/>
            </a:solidFill>
            <a:custDash>
              <a:ds d="500000" sp="400000"/>
              <a:ds d="100000" sp="4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CustomShape 11"/>
          <p:cNvSpPr/>
          <p:nvPr/>
        </p:nvSpPr>
        <p:spPr>
          <a:xfrm>
            <a:off x="774000" y="4284000"/>
            <a:ext cx="1835280" cy="51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(Ejemplo: Colaborar, intercooperar con otras personas y proyectos)</a:t>
            </a: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12"/>
          <p:cNvSpPr/>
          <p:nvPr/>
        </p:nvSpPr>
        <p:spPr>
          <a:xfrm>
            <a:off x="4262760" y="4295520"/>
            <a:ext cx="2439720" cy="48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(Ejemplo: Nuestro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producto o servicio es accesible a personas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 diversidad funcional)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13"/>
          <p:cNvSpPr/>
          <p:nvPr/>
        </p:nvSpPr>
        <p:spPr>
          <a:xfrm>
            <a:off x="8010360" y="4284000"/>
            <a:ext cx="2013840" cy="78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(Ejemplo: Que nuestro proyecto esté dirigido a algún colectivo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  riesgo de exclusión social)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14"/>
          <p:cNvSpPr/>
          <p:nvPr/>
        </p:nvSpPr>
        <p:spPr>
          <a:xfrm>
            <a:off x="2681640" y="2051640"/>
            <a:ext cx="1728000" cy="60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(Ejemplo: Que nuestros productos sean biológico, con material reciclado, etc.)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15"/>
          <p:cNvSpPr/>
          <p:nvPr/>
        </p:nvSpPr>
        <p:spPr>
          <a:xfrm>
            <a:off x="2609640" y="4244400"/>
            <a:ext cx="1872000" cy="72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(Ejemplo: somos una empresa de inserción y nuestros empleados pertenecen a  algún colectivo en riesgo de exclusión social)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16"/>
          <p:cNvSpPr/>
          <p:nvPr/>
        </p:nvSpPr>
        <p:spPr>
          <a:xfrm>
            <a:off x="6426000" y="2123640"/>
            <a:ext cx="1878120" cy="546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(Ejemplo: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Publicidad en papel reciclado)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17"/>
          <p:cNvSpPr/>
          <p:nvPr/>
        </p:nvSpPr>
        <p:spPr>
          <a:xfrm>
            <a:off x="6426000" y="4284000"/>
            <a:ext cx="1735560" cy="48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(Ejemplo: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reparto a domicilio en bicicleta)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18"/>
          <p:cNvSpPr/>
          <p:nvPr/>
        </p:nvSpPr>
        <p:spPr>
          <a:xfrm>
            <a:off x="881280" y="6804000"/>
            <a:ext cx="3186360" cy="51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  (costos sociales y medioambientales) </a:t>
            </a:r>
            <a:r>
              <a:rPr b="0" i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(Ejemplo: trabajar con productos que no contaminen el medio ambiente)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19"/>
          <p:cNvSpPr/>
          <p:nvPr/>
        </p:nvSpPr>
        <p:spPr>
          <a:xfrm>
            <a:off x="5310360" y="6795000"/>
            <a:ext cx="4499640" cy="48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 (beneficios sociales y medioambientales)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(Ejemplo: </a:t>
            </a:r>
            <a:r>
              <a:rPr b="0" i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Tener las cuentas de mi proyecto en Banca Ética)(Realizar donativos a proyectos sociales)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CustomShape 20"/>
          <p:cNvSpPr/>
          <p:nvPr/>
        </p:nvSpPr>
        <p:spPr>
          <a:xfrm>
            <a:off x="2105640" y="5076000"/>
            <a:ext cx="2520000" cy="39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8-SITUACIÓN ECONÓMICA AL INICIO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21"/>
          <p:cNvSpPr/>
          <p:nvPr/>
        </p:nvSpPr>
        <p:spPr>
          <a:xfrm>
            <a:off x="5346000" y="5076000"/>
            <a:ext cx="45716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9-SITUACIÓN ECONÓMICA DURANTE EL PROYECTO </a:t>
            </a:r>
            <a:r>
              <a:rPr b="0" lang="es-ES" sz="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Para qué valor están dispuestos a pagar mis clientes.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CustomShape 22"/>
          <p:cNvSpPr/>
          <p:nvPr/>
        </p:nvSpPr>
        <p:spPr>
          <a:xfrm>
            <a:off x="2681640" y="351000"/>
            <a:ext cx="1800000" cy="170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5-ACTIVIDADES CLAVE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Los productos, servicios y acciones más importantes para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que el proyecto funcione. ¿Qué actividades necesitamos hacer para generar nuestra propuesta de valor?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-Servicio post venta, logística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distribución,  procesamiento de algún material para el producto final, plataformas, Redes, etc.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CustomShape 23"/>
          <p:cNvSpPr/>
          <p:nvPr/>
        </p:nvSpPr>
        <p:spPr>
          <a:xfrm>
            <a:off x="2609640" y="2555640"/>
            <a:ext cx="2016000" cy="18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6-RECURSOS CLAVE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¿Qué recursos clave requiere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nuestra </a:t>
            </a: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propuesta de valor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nuestros </a:t>
            </a: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canales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nuestras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relaciones con los clientes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nuestras </a:t>
            </a: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fuentes de ingresos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?)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-Físico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-Intelectuales (marcas, patentes,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derechos de autor, datos, etc.)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-Humanos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-Financieros (garantías, grandes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Inversiones)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CustomShape 24"/>
          <p:cNvSpPr/>
          <p:nvPr/>
        </p:nvSpPr>
        <p:spPr>
          <a:xfrm>
            <a:off x="2681640" y="2555640"/>
            <a:ext cx="1800000" cy="244800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25"/>
          <p:cNvSpPr/>
          <p:nvPr/>
        </p:nvSpPr>
        <p:spPr>
          <a:xfrm>
            <a:off x="4503600" y="323280"/>
            <a:ext cx="1922040" cy="325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2-PROPUESTA DE VALOR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Es la razón por la cual los clientes/usuarios escogen una empresa u organización sobre otra.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¿Qué ofrecemos?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¿Porqué los consumidores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 eligen a mi?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¿En qué me diferencio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la competencia?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¿Satisfacemos las necesidades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nuestros clientes?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¿Le ayudamos a resolver algún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problema?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-Novedades / Innovaciones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-Diseño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-Precio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-Calidad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-Rapidez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-Estatus de marca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-Accesibilidad, etc.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CustomShape 26"/>
          <p:cNvSpPr/>
          <p:nvPr/>
        </p:nvSpPr>
        <p:spPr>
          <a:xfrm>
            <a:off x="6426000" y="351000"/>
            <a:ext cx="1656000" cy="229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3-RELACIÓN CON CLIENTES (estrategia de comunicación)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Cómo nos acercamos a nuestros clientes para comunicar nuestra propuesta de valor. ¿A través de qué canales quieren ser alcanzados nuestros clientes?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-Off line: Tarjetas de visita, Promociones, Revistas, Radio…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-On line: Web, Twitter, Facebook, Blog, etc…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27"/>
          <p:cNvSpPr/>
          <p:nvPr/>
        </p:nvSpPr>
        <p:spPr>
          <a:xfrm>
            <a:off x="6354000" y="2555640"/>
            <a:ext cx="1728000" cy="1702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4-CANALES  DE DISTRIBUCIÓN (punto de venta y logística)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¿Cómo llegamos a nuestros clientes/usuarios?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-Tienda online, tienda propia, entrega a domicilio, mayoristas, tiendas aliadas, etc.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28"/>
          <p:cNvSpPr/>
          <p:nvPr/>
        </p:nvSpPr>
        <p:spPr>
          <a:xfrm>
            <a:off x="8082360" y="351000"/>
            <a:ext cx="1835280" cy="234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1-SEGMENTOS DE CLIENTES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Diferentes grupos de personas u organizaciones (asociaciones, empresas, fundaciones, etc.) a las que mi proyecto quiere llegar.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¿Para quién estamos creando valor?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¿Quiénes son nuestros clientes más importantes?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Es importante conocer bien a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nuestros clientes, lo que piensan,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lo que opinan, conocer sus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problemas, sus necesidades, para intentar cubrirlas.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CustomShape 29"/>
          <p:cNvSpPr/>
          <p:nvPr/>
        </p:nvSpPr>
        <p:spPr>
          <a:xfrm>
            <a:off x="953280" y="5438880"/>
            <a:ext cx="1728000" cy="95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INVERSIÓN INICIAL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Todos los  costes necesarios para empezar el proyecto.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-Costes Fijos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-Costes Variables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CustomShape 30"/>
          <p:cNvSpPr/>
          <p:nvPr/>
        </p:nvSpPr>
        <p:spPr>
          <a:xfrm>
            <a:off x="5490000" y="5436000"/>
            <a:ext cx="2016000" cy="881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GASTOS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Todos los  costes necesarios para que el proyecto funcione.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CustomShape 31"/>
          <p:cNvSpPr/>
          <p:nvPr/>
        </p:nvSpPr>
        <p:spPr>
          <a:xfrm>
            <a:off x="6426000" y="2555640"/>
            <a:ext cx="1656000" cy="244800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0" name="CustomShape 32"/>
          <p:cNvSpPr/>
          <p:nvPr/>
        </p:nvSpPr>
        <p:spPr>
          <a:xfrm>
            <a:off x="3401640" y="5433480"/>
            <a:ext cx="1872000" cy="81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FINANCIACIÓN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Todos los  ingresos necesarios para iniciar el proyecto.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-Financiación propia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-Financiación ajena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CustomShape 33"/>
          <p:cNvSpPr/>
          <p:nvPr/>
        </p:nvSpPr>
        <p:spPr>
          <a:xfrm>
            <a:off x="7722000" y="5364000"/>
            <a:ext cx="1944000" cy="154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INGRESOS </a:t>
            </a: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Todos los  ingresos necesarios para que el proyecto sea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sostenible económicamente. ¿Cómo generamos ingresos?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-Ventas de productos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-Tarifas por servicios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-Suscripciones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-Licencias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-Comisiones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-Publicidad, etc.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774000" y="351000"/>
            <a:ext cx="1907280" cy="4652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3" name="CustomShape 2"/>
          <p:cNvSpPr/>
          <p:nvPr/>
        </p:nvSpPr>
        <p:spPr>
          <a:xfrm>
            <a:off x="2681640" y="351000"/>
            <a:ext cx="1800000" cy="4652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4" name="CustomShape 3"/>
          <p:cNvSpPr/>
          <p:nvPr/>
        </p:nvSpPr>
        <p:spPr>
          <a:xfrm>
            <a:off x="4481640" y="351000"/>
            <a:ext cx="1944000" cy="4652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5" name="CustomShape 4"/>
          <p:cNvSpPr/>
          <p:nvPr/>
        </p:nvSpPr>
        <p:spPr>
          <a:xfrm>
            <a:off x="6426000" y="351000"/>
            <a:ext cx="1656000" cy="4652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6" name="CustomShape 5"/>
          <p:cNvSpPr/>
          <p:nvPr/>
        </p:nvSpPr>
        <p:spPr>
          <a:xfrm>
            <a:off x="8082360" y="351000"/>
            <a:ext cx="1835280" cy="4652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CustomShape 6"/>
          <p:cNvSpPr/>
          <p:nvPr/>
        </p:nvSpPr>
        <p:spPr>
          <a:xfrm rot="5400000">
            <a:off x="1957680" y="3820320"/>
            <a:ext cx="2204640" cy="4571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8" name="CustomShape 7"/>
          <p:cNvSpPr/>
          <p:nvPr/>
        </p:nvSpPr>
        <p:spPr>
          <a:xfrm rot="5400000">
            <a:off x="6529680" y="3820320"/>
            <a:ext cx="2204640" cy="45716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9" name="CustomShape 8"/>
          <p:cNvSpPr/>
          <p:nvPr/>
        </p:nvSpPr>
        <p:spPr>
          <a:xfrm>
            <a:off x="774000" y="351000"/>
            <a:ext cx="190728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7-COLABORADORES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Line 9"/>
          <p:cNvSpPr/>
          <p:nvPr/>
        </p:nvSpPr>
        <p:spPr>
          <a:xfrm>
            <a:off x="3124080" y="5040360"/>
            <a:ext cx="360" cy="1835640"/>
          </a:xfrm>
          <a:prstGeom prst="line">
            <a:avLst/>
          </a:prstGeom>
          <a:ln>
            <a:solidFill>
              <a:srgbClr val="4a7ebb"/>
            </a:solidFill>
            <a:custDash>
              <a:ds d="500000" sp="400000"/>
              <a:ds d="100000" sp="4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1" name="Line 10"/>
          <p:cNvSpPr/>
          <p:nvPr/>
        </p:nvSpPr>
        <p:spPr>
          <a:xfrm>
            <a:off x="7578000" y="5075640"/>
            <a:ext cx="360" cy="1836000"/>
          </a:xfrm>
          <a:prstGeom prst="line">
            <a:avLst/>
          </a:prstGeom>
          <a:ln>
            <a:solidFill>
              <a:srgbClr val="4a7ebb"/>
            </a:solidFill>
            <a:custDash>
              <a:ds d="500000" sp="400000"/>
              <a:ds d="100000" sp="4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CustomShape 11"/>
          <p:cNvSpPr/>
          <p:nvPr/>
        </p:nvSpPr>
        <p:spPr>
          <a:xfrm>
            <a:off x="774000" y="4284000"/>
            <a:ext cx="183528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12"/>
          <p:cNvSpPr/>
          <p:nvPr/>
        </p:nvSpPr>
        <p:spPr>
          <a:xfrm>
            <a:off x="4398840" y="4295520"/>
            <a:ext cx="109692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13"/>
          <p:cNvSpPr/>
          <p:nvPr/>
        </p:nvSpPr>
        <p:spPr>
          <a:xfrm>
            <a:off x="8010360" y="4284000"/>
            <a:ext cx="201384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CustomShape 14"/>
          <p:cNvSpPr/>
          <p:nvPr/>
        </p:nvSpPr>
        <p:spPr>
          <a:xfrm>
            <a:off x="2681640" y="2051640"/>
            <a:ext cx="172800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15"/>
          <p:cNvSpPr/>
          <p:nvPr/>
        </p:nvSpPr>
        <p:spPr>
          <a:xfrm>
            <a:off x="2609640" y="4244400"/>
            <a:ext cx="187200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16"/>
          <p:cNvSpPr/>
          <p:nvPr/>
        </p:nvSpPr>
        <p:spPr>
          <a:xfrm>
            <a:off x="6426000" y="2123640"/>
            <a:ext cx="187812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17"/>
          <p:cNvSpPr/>
          <p:nvPr/>
        </p:nvSpPr>
        <p:spPr>
          <a:xfrm>
            <a:off x="6426000" y="4284000"/>
            <a:ext cx="17355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18"/>
          <p:cNvSpPr/>
          <p:nvPr/>
        </p:nvSpPr>
        <p:spPr>
          <a:xfrm>
            <a:off x="881280" y="6804000"/>
            <a:ext cx="3186360" cy="39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  (costos sociales y medioambientales)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19"/>
          <p:cNvSpPr/>
          <p:nvPr/>
        </p:nvSpPr>
        <p:spPr>
          <a:xfrm>
            <a:off x="5310360" y="6795000"/>
            <a:ext cx="449964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Impacto social (beneficios sociales y medioambientales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0"/>
          <p:cNvSpPr/>
          <p:nvPr/>
        </p:nvSpPr>
        <p:spPr>
          <a:xfrm>
            <a:off x="2105640" y="5076000"/>
            <a:ext cx="2520000" cy="39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8-SITUACIÓN ECONÓMICA AL INICIO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21"/>
          <p:cNvSpPr/>
          <p:nvPr/>
        </p:nvSpPr>
        <p:spPr>
          <a:xfrm>
            <a:off x="5346000" y="5076000"/>
            <a:ext cx="4571640" cy="3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9-SITUACIÓN ECONÓMICA DURANTE EL PROYECTO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2"/>
          <p:cNvSpPr/>
          <p:nvPr/>
        </p:nvSpPr>
        <p:spPr>
          <a:xfrm>
            <a:off x="2681640" y="351000"/>
            <a:ext cx="180000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5-ACTIVIDADES CLAVE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3"/>
          <p:cNvSpPr/>
          <p:nvPr/>
        </p:nvSpPr>
        <p:spPr>
          <a:xfrm>
            <a:off x="2609640" y="2555640"/>
            <a:ext cx="2016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6-RECURSOS CLAVE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24"/>
          <p:cNvSpPr/>
          <p:nvPr/>
        </p:nvSpPr>
        <p:spPr>
          <a:xfrm>
            <a:off x="2681640" y="2555640"/>
            <a:ext cx="1800000" cy="244800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CustomShape 25"/>
          <p:cNvSpPr/>
          <p:nvPr/>
        </p:nvSpPr>
        <p:spPr>
          <a:xfrm>
            <a:off x="4503600" y="323280"/>
            <a:ext cx="1922040" cy="69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2-PROPUESTA DE VALOR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26"/>
          <p:cNvSpPr/>
          <p:nvPr/>
        </p:nvSpPr>
        <p:spPr>
          <a:xfrm>
            <a:off x="6426000" y="351000"/>
            <a:ext cx="1656000" cy="83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3-RELACIÓN CON CLIENTES (estrategia de comunicación)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27"/>
          <p:cNvSpPr/>
          <p:nvPr/>
        </p:nvSpPr>
        <p:spPr>
          <a:xfrm>
            <a:off x="6354000" y="2555640"/>
            <a:ext cx="1728000" cy="851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4-CANALES  DE DISTRIBUCIÓN (punto de venta y logística)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28"/>
          <p:cNvSpPr/>
          <p:nvPr/>
        </p:nvSpPr>
        <p:spPr>
          <a:xfrm>
            <a:off x="8082360" y="351000"/>
            <a:ext cx="1835280" cy="39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1-SEGMENTOS DE CLIENTES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29"/>
          <p:cNvSpPr/>
          <p:nvPr/>
        </p:nvSpPr>
        <p:spPr>
          <a:xfrm>
            <a:off x="953280" y="5438880"/>
            <a:ext cx="1728000" cy="21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INVERSIÓN INICIAL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30"/>
          <p:cNvSpPr/>
          <p:nvPr/>
        </p:nvSpPr>
        <p:spPr>
          <a:xfrm>
            <a:off x="5490000" y="5436000"/>
            <a:ext cx="2016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GASTOS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CustomShape 31"/>
          <p:cNvSpPr/>
          <p:nvPr/>
        </p:nvSpPr>
        <p:spPr>
          <a:xfrm>
            <a:off x="6426000" y="2555640"/>
            <a:ext cx="1656000" cy="244800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32"/>
          <p:cNvSpPr/>
          <p:nvPr/>
        </p:nvSpPr>
        <p:spPr>
          <a:xfrm>
            <a:off x="3401640" y="5433480"/>
            <a:ext cx="1872000" cy="21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FINANCIACIÓN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33"/>
          <p:cNvSpPr/>
          <p:nvPr/>
        </p:nvSpPr>
        <p:spPr>
          <a:xfrm>
            <a:off x="7722000" y="5364000"/>
            <a:ext cx="1944000" cy="21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INGRESOS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Application>LibreOffice/5.1.6.2$Linux_x86 LibreOffice_project/10m0$Build-2</Application>
  <Words>730</Words>
  <Paragraphs>124</Paragraphs>
  <Company>TRANS-FORMANDO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2014-03-31T15:09:01Z</dcterms:created>
  <dc:creator>JMª</dc:creator>
  <dc:description/>
  <dc:language>es-ES</dc:language>
  <cp:lastModifiedBy>i7</cp:lastModifiedBy>
  <dcterms:modified xsi:type="dcterms:W3CDTF">2016-02-19T09:07:46Z</dcterms:modified>
  <cp:revision>59</cp:revision>
  <dc:subject/>
  <dc:title>Diapositiva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TRANS-FORMANDO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Personalizado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</vt:i4>
  </property>
</Properties>
</file>